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1"/>
  </p:notesMasterIdLst>
  <p:sldIdLst>
    <p:sldId id="256" r:id="rId2"/>
    <p:sldId id="257" r:id="rId3"/>
    <p:sldId id="307" r:id="rId4"/>
    <p:sldId id="279" r:id="rId5"/>
    <p:sldId id="271" r:id="rId6"/>
    <p:sldId id="308" r:id="rId7"/>
    <p:sldId id="367" r:id="rId8"/>
    <p:sldId id="393" r:id="rId9"/>
    <p:sldId id="270" r:id="rId10"/>
    <p:sldId id="258" r:id="rId11"/>
    <p:sldId id="283" r:id="rId12"/>
    <p:sldId id="287" r:id="rId13"/>
    <p:sldId id="290" r:id="rId14"/>
    <p:sldId id="260" r:id="rId15"/>
    <p:sldId id="261" r:id="rId16"/>
    <p:sldId id="266" r:id="rId17"/>
    <p:sldId id="263" r:id="rId18"/>
    <p:sldId id="267" r:id="rId19"/>
    <p:sldId id="265" r:id="rId20"/>
    <p:sldId id="264" r:id="rId21"/>
    <p:sldId id="309" r:id="rId22"/>
    <p:sldId id="282" r:id="rId23"/>
    <p:sldId id="303" r:id="rId24"/>
    <p:sldId id="298" r:id="rId25"/>
    <p:sldId id="299" r:id="rId26"/>
    <p:sldId id="301" r:id="rId27"/>
    <p:sldId id="302" r:id="rId28"/>
    <p:sldId id="304" r:id="rId29"/>
    <p:sldId id="305" r:id="rId30"/>
    <p:sldId id="292" r:id="rId31"/>
    <p:sldId id="384" r:id="rId32"/>
    <p:sldId id="288" r:id="rId33"/>
    <p:sldId id="293" r:id="rId34"/>
    <p:sldId id="289" r:id="rId35"/>
    <p:sldId id="349" r:id="rId36"/>
    <p:sldId id="383" r:id="rId37"/>
    <p:sldId id="385" r:id="rId38"/>
    <p:sldId id="330" r:id="rId39"/>
    <p:sldId id="386" r:id="rId40"/>
    <p:sldId id="294" r:id="rId41"/>
    <p:sldId id="284" r:id="rId42"/>
    <p:sldId id="297" r:id="rId43"/>
    <p:sldId id="269" r:id="rId44"/>
    <p:sldId id="285" r:id="rId45"/>
    <p:sldId id="392" r:id="rId46"/>
    <p:sldId id="295" r:id="rId47"/>
    <p:sldId id="280" r:id="rId48"/>
    <p:sldId id="329" r:id="rId49"/>
    <p:sldId id="286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2" autoAdjust="0"/>
    <p:restoredTop sz="94683" autoAdjust="0"/>
  </p:normalViewPr>
  <p:slideViewPr>
    <p:cSldViewPr>
      <p:cViewPr varScale="1">
        <p:scale>
          <a:sx n="90" d="100"/>
          <a:sy n="90" d="100"/>
        </p:scale>
        <p:origin x="1253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97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036EA-964E-41B2-8AF8-696F8D8CB8CC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0436B4-FD1D-46E2-9415-2E4EBD987F4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E09302-201B-417B-B3DC-B812650FF605}" type="slidenum">
              <a:rPr lang="en-US">
                <a:latin typeface="Arial" pitchFamily="34" charset="0"/>
              </a:rPr>
              <a:pPr/>
              <a:t>7</a:t>
            </a:fld>
            <a:endParaRPr lang="en-US">
              <a:latin typeface="Arial" pitchFamily="34" charset="0"/>
            </a:endParaRPr>
          </a:p>
        </p:txBody>
      </p:sp>
      <p:sp>
        <p:nvSpPr>
          <p:cNvPr id="390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0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600" b="1">
                <a:solidFill>
                  <a:srgbClr val="0070C0"/>
                </a:solidFill>
                <a:latin typeface="Arial" pitchFamily="34" charset="0"/>
              </a:rPr>
              <a:t>WEAVE</a:t>
            </a:r>
          </a:p>
          <a:p>
            <a:pPr>
              <a:lnSpc>
                <a:spcPct val="90000"/>
              </a:lnSpc>
            </a:pPr>
            <a:r>
              <a:rPr lang="en-US" sz="1600">
                <a:solidFill>
                  <a:srgbClr val="0070C0"/>
                </a:solidFill>
                <a:latin typeface="Arial" pitchFamily="34" charset="0"/>
              </a:rPr>
              <a:t>Weaves back to “the dying are our teachers.” </a:t>
            </a:r>
          </a:p>
        </p:txBody>
      </p:sp>
      <p:sp>
        <p:nvSpPr>
          <p:cNvPr id="390149" name="Footer Placeholder 1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34" charset="0"/>
              </a:rPr>
              <a:t>Sacred Art of Living    @2013</a:t>
            </a:r>
          </a:p>
        </p:txBody>
      </p:sp>
    </p:spTree>
    <p:extLst>
      <p:ext uri="{BB962C8B-B14F-4D97-AF65-F5344CB8AC3E}">
        <p14:creationId xmlns:p14="http://schemas.microsoft.com/office/powerpoint/2010/main" val="1696175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 b="1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29057" indent="-280406">
              <a:defRPr sz="2700" b="1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21626" indent="-224325">
              <a:defRPr sz="2700" b="1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570276" indent="-224325">
              <a:defRPr sz="2700" b="1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18927" indent="-224325">
              <a:defRPr sz="2700" b="1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fld id="{029A00D4-EA02-4C69-A99D-ABD4759B1744}" type="slidenum">
              <a:rPr lang="en-US" altLang="en-US" sz="1200" b="0">
                <a:latin typeface="Arial" panose="020B0604020202020204" pitchFamily="34" charset="0"/>
              </a:rPr>
              <a:pPr/>
              <a:t>9</a:t>
            </a:fld>
            <a:endParaRPr lang="en-US" altLang="en-US" sz="1200" b="0" dirty="0">
              <a:latin typeface="Arial" panose="020B0604020202020204" pitchFamily="34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680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172D412-654D-4FF7-ABDF-2500E889E618}" type="slidenum">
              <a:rPr lang="en-US" smtClean="0"/>
              <a:pPr eaLnBrk="1" hangingPunct="1"/>
              <a:t>17</a:t>
            </a:fld>
            <a:endParaRPr lang="en-US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1600" b="1">
                <a:solidFill>
                  <a:srgbClr val="002060"/>
                </a:solidFill>
                <a:latin typeface="Arial" charset="0"/>
              </a:rPr>
              <a:t>WEAVE</a:t>
            </a:r>
          </a:p>
          <a:p>
            <a:r>
              <a:rPr lang="en-US" sz="1600">
                <a:solidFill>
                  <a:srgbClr val="002060"/>
                </a:solidFill>
                <a:latin typeface="Arial" charset="0"/>
              </a:rPr>
              <a:t>-Weaves back to the non-dual world view of the Celts</a:t>
            </a:r>
          </a:p>
          <a:p>
            <a:r>
              <a:rPr lang="en-US" sz="1600">
                <a:solidFill>
                  <a:srgbClr val="002060"/>
                </a:solidFill>
                <a:latin typeface="Arial" charset="0"/>
              </a:rPr>
              <a:t>-Weaves forward to THE core teaching of this session that will be illustrated in both the Coma Communication and Guided Visualization workshops…</a:t>
            </a:r>
          </a:p>
          <a:p>
            <a:endParaRPr lang="en-US" sz="1600">
              <a:latin typeface="Arial" charset="0"/>
            </a:endParaRPr>
          </a:p>
          <a:p>
            <a:pPr eaLnBrk="1" hangingPunct="1"/>
            <a:endParaRPr lang="en-US" sz="16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312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480" indent="-28249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9970" indent="-2259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1958" indent="-2259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3946" indent="-2259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5934" indent="-2259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7921" indent="-2259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89909" indent="-2259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1897" indent="-2259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964C6B05-98D7-4C1A-836F-7ECA3CE23EB1}" type="slidenum">
              <a:rPr lang="en-US" smtClean="0"/>
              <a:pPr eaLnBrk="1" hangingPunct="1">
                <a:defRPr/>
              </a:pPr>
              <a:t>19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1600" b="1" dirty="0">
                <a:solidFill>
                  <a:srgbClr val="002060"/>
                </a:solidFill>
              </a:rPr>
              <a:t>WEAVE</a:t>
            </a:r>
          </a:p>
          <a:p>
            <a:r>
              <a:rPr lang="en-US" sz="1600" dirty="0">
                <a:solidFill>
                  <a:srgbClr val="002060"/>
                </a:solidFill>
              </a:rPr>
              <a:t>-Weaves back to the essential connection between the SALAD series and end of life perspectives…</a:t>
            </a:r>
          </a:p>
          <a:p>
            <a:r>
              <a:rPr lang="en-US" sz="1600" dirty="0">
                <a:solidFill>
                  <a:srgbClr val="002060"/>
                </a:solidFill>
              </a:rPr>
              <a:t>-Weaves forward to the special role of ritual in end of life care…</a:t>
            </a:r>
          </a:p>
          <a:p>
            <a:endParaRPr lang="en-US" sz="1600" dirty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345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480" indent="-28249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9970" indent="-2259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1958" indent="-2259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3946" indent="-2259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5934" indent="-2259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7921" indent="-2259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89909" indent="-2259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1897" indent="-2259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CC8A80F9-22BB-4B65-99EF-FD26CA206479}" type="slidenum">
              <a:rPr lang="en-US" smtClean="0"/>
              <a:pPr eaLnBrk="1" hangingPunct="1">
                <a:defRPr/>
              </a:pPr>
              <a:t>20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600" b="1" dirty="0">
                <a:solidFill>
                  <a:srgbClr val="002060"/>
                </a:solidFill>
              </a:rPr>
              <a:t>WEAVE</a:t>
            </a:r>
          </a:p>
          <a:p>
            <a:r>
              <a:rPr lang="en-US" sz="1600" dirty="0">
                <a:solidFill>
                  <a:srgbClr val="002060"/>
                </a:solidFill>
              </a:rPr>
              <a:t>-Weaves back to the importance in the </a:t>
            </a:r>
            <a:r>
              <a:rPr lang="en-US" sz="1600" i="1" dirty="0" err="1">
                <a:solidFill>
                  <a:srgbClr val="002060"/>
                </a:solidFill>
              </a:rPr>
              <a:t>Ars</a:t>
            </a:r>
            <a:r>
              <a:rPr lang="en-US" sz="1600" i="1" dirty="0">
                <a:solidFill>
                  <a:srgbClr val="002060"/>
                </a:solidFill>
              </a:rPr>
              <a:t> </a:t>
            </a:r>
            <a:r>
              <a:rPr lang="en-US" sz="1600" i="1" dirty="0" err="1">
                <a:solidFill>
                  <a:srgbClr val="002060"/>
                </a:solidFill>
              </a:rPr>
              <a:t>Moriendi</a:t>
            </a:r>
            <a:r>
              <a:rPr lang="en-US" sz="1600" i="1" dirty="0">
                <a:solidFill>
                  <a:srgbClr val="002060"/>
                </a:solidFill>
              </a:rPr>
              <a:t> </a:t>
            </a:r>
            <a:r>
              <a:rPr lang="en-US" sz="1600" dirty="0">
                <a:solidFill>
                  <a:srgbClr val="002060"/>
                </a:solidFill>
              </a:rPr>
              <a:t>of naming and defining ritual elements during profound times of transition…</a:t>
            </a:r>
          </a:p>
          <a:p>
            <a:r>
              <a:rPr lang="en-US" sz="1600" dirty="0">
                <a:solidFill>
                  <a:srgbClr val="002060"/>
                </a:solidFill>
              </a:rPr>
              <a:t>-Weaves forward to the super structure of the afternoon workshop…</a:t>
            </a:r>
          </a:p>
          <a:p>
            <a:endParaRPr lang="en-US" sz="1600" dirty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544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CA9451-2A96-4226-82CA-002DAB08BCAE}" type="slidenum">
              <a:rPr lang="en-US" smtClean="0">
                <a:latin typeface="Arial" pitchFamily="34" charset="0"/>
              </a:rPr>
              <a:pPr/>
              <a:t>45</a:t>
            </a:fld>
            <a:endParaRPr lang="en-US">
              <a:latin typeface="Arial" pitchFamily="34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282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B97B-66D3-4564-BAEB-B49B655895F7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0D472-2095-407B-9DD8-BA825BF734D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B97B-66D3-4564-BAEB-B49B655895F7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0D472-2095-407B-9DD8-BA825BF73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B97B-66D3-4564-BAEB-B49B655895F7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0D472-2095-407B-9DD8-BA825BF73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B97B-66D3-4564-BAEB-B49B655895F7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0D472-2095-407B-9DD8-BA825BF73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B97B-66D3-4564-BAEB-B49B655895F7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0D472-2095-407B-9DD8-BA825BF73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B97B-66D3-4564-BAEB-B49B655895F7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0D472-2095-407B-9DD8-BA825BF73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B97B-66D3-4564-BAEB-B49B655895F7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0D472-2095-407B-9DD8-BA825BF73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B97B-66D3-4564-BAEB-B49B655895F7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0D472-2095-407B-9DD8-BA825BF73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B97B-66D3-4564-BAEB-B49B655895F7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0D472-2095-407B-9DD8-BA825BF73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B97B-66D3-4564-BAEB-B49B655895F7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0D472-2095-407B-9DD8-BA825BF734D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D045B97B-66D3-4564-BAEB-B49B655895F7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DF90D472-2095-407B-9DD8-BA825BF73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045B97B-66D3-4564-BAEB-B49B655895F7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F90D472-2095-407B-9DD8-BA825BF73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8077200" cy="1673352"/>
          </a:xfrm>
        </p:spPr>
        <p:txBody>
          <a:bodyPr/>
          <a:lstStyle/>
          <a:p>
            <a:r>
              <a:rPr lang="en-US" dirty="0"/>
              <a:t>Creating Sacred Space at the End of Life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85800" y="3124200"/>
            <a:ext cx="8077200" cy="1499616"/>
          </a:xfrm>
        </p:spPr>
        <p:txBody>
          <a:bodyPr>
            <a:normAutofit/>
          </a:bodyPr>
          <a:lstStyle/>
          <a:p>
            <a:endParaRPr lang="en-US" sz="2800" dirty="0"/>
          </a:p>
        </p:txBody>
      </p:sp>
      <p:pic>
        <p:nvPicPr>
          <p:cNvPr id="5" name="Picture 4" descr="Ireland 2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19400"/>
            <a:ext cx="9144000" cy="4038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flipV="1">
            <a:off x="6705600" y="6172200"/>
            <a:ext cx="1828800" cy="36933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pic>
        <p:nvPicPr>
          <p:cNvPr id="4" name="Content Placeholder 3" descr="Ireland 2 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47800"/>
            <a:ext cx="9144000" cy="5410200"/>
          </a:xfrm>
        </p:spPr>
      </p:pic>
      <p:sp>
        <p:nvSpPr>
          <p:cNvPr id="6" name="TextBox 5"/>
          <p:cNvSpPr txBox="1"/>
          <p:nvPr/>
        </p:nvSpPr>
        <p:spPr>
          <a:xfrm>
            <a:off x="6781800" y="5943600"/>
            <a:ext cx="1676400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860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your definition of “sacred”?</a:t>
            </a:r>
          </a:p>
        </p:txBody>
      </p:sp>
      <p:pic>
        <p:nvPicPr>
          <p:cNvPr id="4" name="Content Placeholder 3" descr="DSC_03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6796" y="1774825"/>
            <a:ext cx="6910407" cy="4625975"/>
          </a:xfrm>
        </p:spPr>
      </p:pic>
    </p:spTree>
    <p:extLst>
      <p:ext uri="{BB962C8B-B14F-4D97-AF65-F5344CB8AC3E}">
        <p14:creationId xmlns:p14="http://schemas.microsoft.com/office/powerpoint/2010/main" val="3161239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8C632-38BD-4EE1-BF1E-E50174609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object, candle, indoor, cup&#10;&#10;Description generated with very high confidence">
            <a:extLst>
              <a:ext uri="{FF2B5EF4-FFF2-40B4-BE49-F238E27FC236}">
                <a16:creationId xmlns:a16="http://schemas.microsoft.com/office/drawing/2014/main" id="{07DA1FE4-9514-4916-8CDA-357A0835DC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17" y="1774825"/>
            <a:ext cx="6167966" cy="4625975"/>
          </a:xfrm>
        </p:spPr>
      </p:pic>
    </p:spTree>
    <p:extLst>
      <p:ext uri="{BB962C8B-B14F-4D97-AF65-F5344CB8AC3E}">
        <p14:creationId xmlns:p14="http://schemas.microsoft.com/office/powerpoint/2010/main" val="2239263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E0211-E47B-4A8D-854C-5CF305FD8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room filled with furniture and a large window&#10;&#10;Description generated with high confidence">
            <a:extLst>
              <a:ext uri="{FF2B5EF4-FFF2-40B4-BE49-F238E27FC236}">
                <a16:creationId xmlns:a16="http://schemas.microsoft.com/office/drawing/2014/main" id="{98262010-D88B-42BD-A3DF-C7EAA918DB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576" y="1774825"/>
            <a:ext cx="3100848" cy="4625975"/>
          </a:xfrm>
        </p:spPr>
      </p:pic>
    </p:spTree>
    <p:extLst>
      <p:ext uri="{BB962C8B-B14F-4D97-AF65-F5344CB8AC3E}">
        <p14:creationId xmlns:p14="http://schemas.microsoft.com/office/powerpoint/2010/main" val="2023143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 Sacred”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i="1" dirty="0"/>
              <a:t>“ The Sacred and the Profane : The Nature of Religion” </a:t>
            </a:r>
            <a:r>
              <a:rPr lang="en-US" dirty="0"/>
              <a:t>– </a:t>
            </a:r>
            <a:r>
              <a:rPr lang="en-US" dirty="0" err="1"/>
              <a:t>Mircea</a:t>
            </a:r>
            <a:r>
              <a:rPr lang="en-US" dirty="0"/>
              <a:t> </a:t>
            </a:r>
            <a:r>
              <a:rPr lang="en-US" dirty="0" err="1"/>
              <a:t>Eliade</a:t>
            </a:r>
            <a:endParaRPr lang="en-US" dirty="0"/>
          </a:p>
          <a:p>
            <a:pPr>
              <a:buNone/>
            </a:pPr>
            <a:endParaRPr lang="en-US" dirty="0"/>
          </a:p>
          <a:p>
            <a:r>
              <a:rPr lang="en-US" i="1" dirty="0"/>
              <a:t>Profane space </a:t>
            </a:r>
            <a:r>
              <a:rPr lang="en-US" dirty="0"/>
              <a:t>is the world in its natural state, the common world; people live without any special regard to their surroundings</a:t>
            </a:r>
          </a:p>
          <a:p>
            <a:pPr>
              <a:buNone/>
            </a:pPr>
            <a:endParaRPr lang="en-US" dirty="0"/>
          </a:p>
          <a:p>
            <a:r>
              <a:rPr lang="en-US" i="1" dirty="0"/>
              <a:t>Sacred space </a:t>
            </a:r>
            <a:r>
              <a:rPr lang="en-US" dirty="0"/>
              <a:t>is that “other world”; beyond the universe; that “something” on the other side of everything we know</a:t>
            </a:r>
          </a:p>
        </p:txBody>
      </p:sp>
    </p:spTree>
    <p:extLst>
      <p:ext uri="{BB962C8B-B14F-4D97-AF65-F5344CB8AC3E}">
        <p14:creationId xmlns:p14="http://schemas.microsoft.com/office/powerpoint/2010/main" val="3811901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 Sacred”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95600"/>
            <a:ext cx="8229600" cy="4625609"/>
          </a:xfrm>
        </p:spPr>
        <p:txBody>
          <a:bodyPr/>
          <a:lstStyle/>
          <a:p>
            <a:r>
              <a:rPr lang="en-US" i="1" dirty="0"/>
              <a:t>When sacred enters the “real world”, that sacred space is ordered… a reflection of the cosmos…connected to the transcendent.</a:t>
            </a:r>
          </a:p>
        </p:txBody>
      </p:sp>
    </p:spTree>
    <p:extLst>
      <p:ext uri="{BB962C8B-B14F-4D97-AF65-F5344CB8AC3E}">
        <p14:creationId xmlns:p14="http://schemas.microsoft.com/office/powerpoint/2010/main" val="4076692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“Sacred”</a:t>
            </a:r>
          </a:p>
        </p:txBody>
      </p:sp>
      <p:pic>
        <p:nvPicPr>
          <p:cNvPr id="4" name="Content Placeholder 3" descr="sacredspac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1524000"/>
            <a:ext cx="5943600" cy="4953000"/>
          </a:xfrm>
        </p:spPr>
      </p:pic>
    </p:spTree>
    <p:extLst>
      <p:ext uri="{BB962C8B-B14F-4D97-AF65-F5344CB8AC3E}">
        <p14:creationId xmlns:p14="http://schemas.microsoft.com/office/powerpoint/2010/main" val="865910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www.sacredartofliving.com                                              Copyright </a:t>
            </a:r>
            <a:r>
              <a:rPr lang="en-US">
                <a:cs typeface="Arial" charset="0"/>
              </a:rPr>
              <a:t>© 2009 Sacred Art of Living Centre</a:t>
            </a:r>
          </a:p>
        </p:txBody>
      </p:sp>
      <p:sp>
        <p:nvSpPr>
          <p:cNvPr id="72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THE THREE WORLDS</a:t>
            </a:r>
          </a:p>
        </p:txBody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7543800" cy="4525963"/>
          </a:xfrm>
        </p:spPr>
        <p:txBody>
          <a:bodyPr/>
          <a:lstStyle/>
          <a:p>
            <a:pPr eaLnBrk="1" hangingPunct="1"/>
            <a:r>
              <a:rPr lang="en-US" sz="2800"/>
              <a:t>THIS WORLD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800"/>
              <a:t>         </a:t>
            </a:r>
            <a:r>
              <a:rPr lang="en-US" sz="2800" i="1">
                <a:solidFill>
                  <a:srgbClr val="660033"/>
                </a:solidFill>
              </a:rPr>
              <a:t>Cruinne</a:t>
            </a:r>
          </a:p>
          <a:p>
            <a:pPr eaLnBrk="1" hangingPunct="1"/>
            <a:r>
              <a:rPr lang="en-US" sz="2800"/>
              <a:t>MIDDLE WORLD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800"/>
              <a:t>	      </a:t>
            </a:r>
            <a:r>
              <a:rPr lang="en-US" sz="2800" i="1">
                <a:solidFill>
                  <a:srgbClr val="660033"/>
                </a:solidFill>
              </a:rPr>
              <a:t>Alltar</a:t>
            </a:r>
          </a:p>
          <a:p>
            <a:pPr eaLnBrk="1" hangingPunct="1"/>
            <a:r>
              <a:rPr lang="en-US" sz="2800"/>
              <a:t>OTHER WORLD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800"/>
              <a:t>	     </a:t>
            </a:r>
            <a:r>
              <a:rPr lang="en-US" sz="2800" i="1">
                <a:solidFill>
                  <a:srgbClr val="660033"/>
                </a:solidFill>
              </a:rPr>
              <a:t>Nearth</a:t>
            </a:r>
            <a:endParaRPr lang="en-US" sz="2800"/>
          </a:p>
        </p:txBody>
      </p:sp>
      <p:sp>
        <p:nvSpPr>
          <p:cNvPr id="72709" name="Oval 4"/>
          <p:cNvSpPr>
            <a:spLocks noChangeArrowheads="1"/>
          </p:cNvSpPr>
          <p:nvPr/>
        </p:nvSpPr>
        <p:spPr bwMode="auto">
          <a:xfrm>
            <a:off x="3962400" y="1676400"/>
            <a:ext cx="4267200" cy="403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SILENCE</a:t>
            </a:r>
          </a:p>
        </p:txBody>
      </p:sp>
      <p:sp>
        <p:nvSpPr>
          <p:cNvPr id="72710" name="Oval 5"/>
          <p:cNvSpPr>
            <a:spLocks noChangeArrowheads="1"/>
          </p:cNvSpPr>
          <p:nvPr/>
        </p:nvSpPr>
        <p:spPr bwMode="auto">
          <a:xfrm>
            <a:off x="4953000" y="2514600"/>
            <a:ext cx="2362200" cy="2362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2711" name="Oval 6"/>
          <p:cNvSpPr>
            <a:spLocks noChangeArrowheads="1"/>
          </p:cNvSpPr>
          <p:nvPr/>
        </p:nvSpPr>
        <p:spPr bwMode="auto">
          <a:xfrm>
            <a:off x="5638800" y="3200400"/>
            <a:ext cx="1066800" cy="10668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/>
              <a:t>SILENCE</a:t>
            </a:r>
          </a:p>
        </p:txBody>
      </p:sp>
      <p:sp>
        <p:nvSpPr>
          <p:cNvPr id="72712" name="Line 7"/>
          <p:cNvSpPr>
            <a:spLocks noChangeShapeType="1"/>
          </p:cNvSpPr>
          <p:nvPr/>
        </p:nvSpPr>
        <p:spPr bwMode="auto">
          <a:xfrm>
            <a:off x="2819400" y="2209800"/>
            <a:ext cx="190500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3" name="Line 8"/>
          <p:cNvSpPr>
            <a:spLocks noChangeShapeType="1"/>
          </p:cNvSpPr>
          <p:nvPr/>
        </p:nvSpPr>
        <p:spPr bwMode="auto">
          <a:xfrm>
            <a:off x="2743200" y="3124200"/>
            <a:ext cx="259080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4" name="Line 9"/>
          <p:cNvSpPr>
            <a:spLocks noChangeShapeType="1"/>
          </p:cNvSpPr>
          <p:nvPr/>
        </p:nvSpPr>
        <p:spPr bwMode="auto">
          <a:xfrm flipV="1">
            <a:off x="3200400" y="3886200"/>
            <a:ext cx="28194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5" name="Text Box 10"/>
          <p:cNvSpPr txBox="1">
            <a:spLocks noChangeArrowheads="1"/>
          </p:cNvSpPr>
          <p:nvPr/>
        </p:nvSpPr>
        <p:spPr bwMode="auto">
          <a:xfrm>
            <a:off x="609600" y="6034088"/>
            <a:ext cx="8305800" cy="519112"/>
          </a:xfrm>
          <a:prstGeom prst="rect">
            <a:avLst/>
          </a:prstGeom>
          <a:solidFill>
            <a:srgbClr val="E7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/>
              <a:t>Goal:  To live in all three worlds simultaneously</a:t>
            </a:r>
          </a:p>
        </p:txBody>
      </p:sp>
      <p:sp>
        <p:nvSpPr>
          <p:cNvPr id="72716" name="Text Box 11"/>
          <p:cNvSpPr txBox="1">
            <a:spLocks noChangeArrowheads="1"/>
          </p:cNvSpPr>
          <p:nvPr/>
        </p:nvSpPr>
        <p:spPr bwMode="auto">
          <a:xfrm>
            <a:off x="5699125" y="1712913"/>
            <a:ext cx="1387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2717" name="Text Box 12"/>
          <p:cNvSpPr txBox="1">
            <a:spLocks noChangeArrowheads="1"/>
          </p:cNvSpPr>
          <p:nvPr/>
        </p:nvSpPr>
        <p:spPr bwMode="auto">
          <a:xfrm>
            <a:off x="5562600" y="2057400"/>
            <a:ext cx="1844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/>
              <a:t>NATURE</a:t>
            </a:r>
          </a:p>
        </p:txBody>
      </p:sp>
      <p:sp>
        <p:nvSpPr>
          <p:cNvPr id="72718" name="Text Box 13"/>
          <p:cNvSpPr txBox="1">
            <a:spLocks noChangeArrowheads="1"/>
          </p:cNvSpPr>
          <p:nvPr/>
        </p:nvSpPr>
        <p:spPr bwMode="auto">
          <a:xfrm>
            <a:off x="5546725" y="1941513"/>
            <a:ext cx="1235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2719" name="Text Box 14"/>
          <p:cNvSpPr txBox="1">
            <a:spLocks noChangeArrowheads="1"/>
          </p:cNvSpPr>
          <p:nvPr/>
        </p:nvSpPr>
        <p:spPr bwMode="auto">
          <a:xfrm>
            <a:off x="5699125" y="2703513"/>
            <a:ext cx="1387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2720" name="Text Box 15"/>
          <p:cNvSpPr txBox="1">
            <a:spLocks noChangeArrowheads="1"/>
          </p:cNvSpPr>
          <p:nvPr/>
        </p:nvSpPr>
        <p:spPr bwMode="auto">
          <a:xfrm>
            <a:off x="5699125" y="2855913"/>
            <a:ext cx="1235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2721" name="Text Box 16"/>
          <p:cNvSpPr txBox="1">
            <a:spLocks noChangeArrowheads="1"/>
          </p:cNvSpPr>
          <p:nvPr/>
        </p:nvSpPr>
        <p:spPr bwMode="auto">
          <a:xfrm>
            <a:off x="5562600" y="2779713"/>
            <a:ext cx="1158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</a:rPr>
              <a:t>PSYCHE</a:t>
            </a:r>
          </a:p>
        </p:txBody>
      </p:sp>
    </p:spTree>
    <p:extLst>
      <p:ext uri="{BB962C8B-B14F-4D97-AF65-F5344CB8AC3E}">
        <p14:creationId xmlns:p14="http://schemas.microsoft.com/office/powerpoint/2010/main" val="2853217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“Sacred “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 Because of this, people’s behavior is often ritualistic in a sacred space, different from their everyday behavior. They may speak of a sense of reverence or quiet meditation. However they define it, people recognize that entrance into this sacred space allows them to tap into the transcendent for renewal and regeneration”</a:t>
            </a:r>
          </a:p>
        </p:txBody>
      </p:sp>
    </p:spTree>
    <p:extLst>
      <p:ext uri="{BB962C8B-B14F-4D97-AF65-F5344CB8AC3E}">
        <p14:creationId xmlns:p14="http://schemas.microsoft.com/office/powerpoint/2010/main" val="3795879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5438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DEATH — DYING &amp; RITUAL</a:t>
            </a:r>
          </a:p>
        </p:txBody>
      </p:sp>
      <p:sp>
        <p:nvSpPr>
          <p:cNvPr id="664579" name="Text Box 3"/>
          <p:cNvSpPr txBox="1">
            <a:spLocks noChangeArrowheads="1"/>
          </p:cNvSpPr>
          <p:nvPr/>
        </p:nvSpPr>
        <p:spPr bwMode="auto">
          <a:xfrm>
            <a:off x="3810000" y="2438400"/>
            <a:ext cx="1524000" cy="24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DEATH</a:t>
            </a:r>
          </a:p>
          <a:p>
            <a:pPr eaLnBrk="0" hangingPunct="0">
              <a:spcBef>
                <a:spcPct val="50000"/>
              </a:spcBef>
              <a:defRPr/>
            </a:pPr>
            <a:endParaRPr 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 LOSS</a:t>
            </a:r>
          </a:p>
        </p:txBody>
      </p:sp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2971800" y="5638800"/>
            <a:ext cx="3505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800080"/>
                </a:solidFill>
              </a:rPr>
              <a:t>SACRED (RITUAL) TIME</a:t>
            </a:r>
          </a:p>
        </p:txBody>
      </p:sp>
      <p:sp>
        <p:nvSpPr>
          <p:cNvPr id="19462" name="AutoShape 5"/>
          <p:cNvSpPr>
            <a:spLocks noChangeArrowheads="1"/>
          </p:cNvSpPr>
          <p:nvPr/>
        </p:nvSpPr>
        <p:spPr bwMode="auto">
          <a:xfrm rot="-5400000">
            <a:off x="4212431" y="5083969"/>
            <a:ext cx="747713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E05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Rectangle 6"/>
          <p:cNvSpPr>
            <a:spLocks noChangeArrowheads="1"/>
          </p:cNvSpPr>
          <p:nvPr/>
        </p:nvSpPr>
        <p:spPr bwMode="auto">
          <a:xfrm rot="-2397453">
            <a:off x="1600200" y="3657600"/>
            <a:ext cx="5715000" cy="152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Rectangle 7"/>
          <p:cNvSpPr>
            <a:spLocks noChangeArrowheads="1"/>
          </p:cNvSpPr>
          <p:nvPr/>
        </p:nvSpPr>
        <p:spPr bwMode="auto">
          <a:xfrm rot="2123562">
            <a:off x="1752600" y="3657600"/>
            <a:ext cx="5715000" cy="152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73" name="AutoShape 8"/>
          <p:cNvSpPr>
            <a:spLocks noChangeArrowheads="1"/>
          </p:cNvSpPr>
          <p:nvPr/>
        </p:nvSpPr>
        <p:spPr bwMode="auto">
          <a:xfrm>
            <a:off x="1066800" y="2895600"/>
            <a:ext cx="3048000" cy="609600"/>
          </a:xfrm>
          <a:prstGeom prst="rightArrowCallout">
            <a:avLst>
              <a:gd name="adj1" fmla="val 25000"/>
              <a:gd name="adj2" fmla="val 25000"/>
              <a:gd name="adj3" fmla="val 83333"/>
              <a:gd name="adj4" fmla="val 66667"/>
            </a:avLst>
          </a:prstGeom>
          <a:solidFill>
            <a:srgbClr val="FFE05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466" name="Text Box 9"/>
          <p:cNvSpPr txBox="1">
            <a:spLocks noChangeArrowheads="1"/>
          </p:cNvSpPr>
          <p:nvPr/>
        </p:nvSpPr>
        <p:spPr bwMode="auto">
          <a:xfrm>
            <a:off x="1143000" y="2971800"/>
            <a:ext cx="1905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PATIENT MOVING TOWARD DEATH</a:t>
            </a:r>
          </a:p>
        </p:txBody>
      </p:sp>
      <p:sp>
        <p:nvSpPr>
          <p:cNvPr id="19467" name="Text Box 10"/>
          <p:cNvSpPr txBox="1">
            <a:spLocks noChangeArrowheads="1"/>
          </p:cNvSpPr>
          <p:nvPr/>
        </p:nvSpPr>
        <p:spPr bwMode="auto">
          <a:xfrm>
            <a:off x="914400" y="4267200"/>
            <a:ext cx="3352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/>
              <a:t>AS NORMALCY DECREASES, NEED FOR RITUAL INCREASES</a:t>
            </a:r>
          </a:p>
        </p:txBody>
      </p:sp>
      <p:sp>
        <p:nvSpPr>
          <p:cNvPr id="19468" name="Text Box 11"/>
          <p:cNvSpPr txBox="1">
            <a:spLocks noChangeArrowheads="1"/>
          </p:cNvSpPr>
          <p:nvPr/>
        </p:nvSpPr>
        <p:spPr bwMode="auto">
          <a:xfrm>
            <a:off x="5715000" y="1828800"/>
            <a:ext cx="3124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/>
              <a:t>AS NORMALCY RETURNS, NEED FOR RITUAL DECREASES</a:t>
            </a:r>
          </a:p>
        </p:txBody>
      </p:sp>
      <p:sp>
        <p:nvSpPr>
          <p:cNvPr id="446477" name="AutoShape 12"/>
          <p:cNvSpPr>
            <a:spLocks noChangeArrowheads="1"/>
          </p:cNvSpPr>
          <p:nvPr/>
        </p:nvSpPr>
        <p:spPr bwMode="auto">
          <a:xfrm>
            <a:off x="5715000" y="3733800"/>
            <a:ext cx="3048000" cy="609600"/>
          </a:xfrm>
          <a:prstGeom prst="rightArrowCallout">
            <a:avLst>
              <a:gd name="adj1" fmla="val 25000"/>
              <a:gd name="adj2" fmla="val 25000"/>
              <a:gd name="adj3" fmla="val 83333"/>
              <a:gd name="adj4" fmla="val 66667"/>
            </a:avLst>
          </a:prstGeom>
          <a:solidFill>
            <a:srgbClr val="FFE05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470" name="Text Box 13"/>
          <p:cNvSpPr txBox="1">
            <a:spLocks noChangeArrowheads="1"/>
          </p:cNvSpPr>
          <p:nvPr/>
        </p:nvSpPr>
        <p:spPr bwMode="auto">
          <a:xfrm>
            <a:off x="5715000" y="3749675"/>
            <a:ext cx="2133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FAMILY MOVING AWAY FROM DEATH</a:t>
            </a:r>
          </a:p>
        </p:txBody>
      </p:sp>
      <p:sp>
        <p:nvSpPr>
          <p:cNvPr id="19471" name="AutoShape 14"/>
          <p:cNvSpPr>
            <a:spLocks noChangeArrowheads="1"/>
          </p:cNvSpPr>
          <p:nvPr/>
        </p:nvSpPr>
        <p:spPr bwMode="auto">
          <a:xfrm>
            <a:off x="4191000" y="3276600"/>
            <a:ext cx="685800" cy="762000"/>
          </a:xfrm>
          <a:prstGeom prst="irregularSeal1">
            <a:avLst/>
          </a:prstGeom>
          <a:gradFill rotWithShape="1">
            <a:gsLst>
              <a:gs pos="0">
                <a:srgbClr val="FFE05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561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Mindmap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Background</a:t>
            </a:r>
          </a:p>
          <a:p>
            <a:r>
              <a:rPr lang="en-US" dirty="0"/>
              <a:t>What is “ SACRED” ?</a:t>
            </a:r>
          </a:p>
          <a:p>
            <a:r>
              <a:rPr lang="en-US" dirty="0"/>
              <a:t>Death-dying</a:t>
            </a:r>
          </a:p>
          <a:p>
            <a:r>
              <a:rPr lang="en-US" dirty="0"/>
              <a:t>Ritual</a:t>
            </a:r>
          </a:p>
          <a:p>
            <a:r>
              <a:rPr lang="en-US" dirty="0"/>
              <a:t>Miscellaneous input</a:t>
            </a:r>
          </a:p>
          <a:p>
            <a:r>
              <a:rPr lang="en-US" dirty="0"/>
              <a:t>(My approach)</a:t>
            </a:r>
          </a:p>
          <a:p>
            <a:r>
              <a:rPr lang="en-US" dirty="0"/>
              <a:t>Dyad session</a:t>
            </a:r>
          </a:p>
          <a:p>
            <a:r>
              <a:rPr lang="en-US" dirty="0"/>
              <a:t>Group sharing</a:t>
            </a:r>
          </a:p>
          <a:p>
            <a:r>
              <a:rPr lang="en-US" dirty="0"/>
              <a:t>Moving ahead</a:t>
            </a:r>
          </a:p>
        </p:txBody>
      </p:sp>
    </p:spTree>
    <p:extLst>
      <p:ext uri="{BB962C8B-B14F-4D97-AF65-F5344CB8AC3E}">
        <p14:creationId xmlns:p14="http://schemas.microsoft.com/office/powerpoint/2010/main" val="1403953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oter Placeholder 2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/>
              <a:t>www.sacredartofliving.com                                              Copyright </a:t>
            </a:r>
            <a:r>
              <a:rPr lang="en-US">
                <a:cs typeface="Arial" pitchFamily="34" charset="0"/>
              </a:rPr>
              <a:t>© 2011 Sacred Art of Living Center</a:t>
            </a:r>
          </a:p>
        </p:txBody>
      </p:sp>
      <p:sp>
        <p:nvSpPr>
          <p:cNvPr id="67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381000"/>
            <a:ext cx="69342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5 ELEMENTS OF RITUAL</a:t>
            </a:r>
          </a:p>
        </p:txBody>
      </p:sp>
      <p:sp>
        <p:nvSpPr>
          <p:cNvPr id="21508" name="WordArt 3"/>
          <p:cNvSpPr>
            <a:spLocks noChangeArrowheads="1" noChangeShapeType="1" noTextEdit="1"/>
          </p:cNvSpPr>
          <p:nvPr/>
        </p:nvSpPr>
        <p:spPr bwMode="auto">
          <a:xfrm>
            <a:off x="914400" y="3962400"/>
            <a:ext cx="18669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ACTION</a:t>
            </a:r>
          </a:p>
        </p:txBody>
      </p:sp>
      <p:sp>
        <p:nvSpPr>
          <p:cNvPr id="21509" name="WordArt 4"/>
          <p:cNvSpPr>
            <a:spLocks noChangeArrowheads="1" noChangeShapeType="1" noTextEdit="1"/>
          </p:cNvSpPr>
          <p:nvPr/>
        </p:nvSpPr>
        <p:spPr bwMode="auto">
          <a:xfrm>
            <a:off x="2819400" y="5410200"/>
            <a:ext cx="1981200" cy="48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SYMBOL</a:t>
            </a:r>
          </a:p>
        </p:txBody>
      </p:sp>
      <p:sp>
        <p:nvSpPr>
          <p:cNvPr id="21510" name="WordArt 5"/>
          <p:cNvSpPr>
            <a:spLocks noChangeArrowheads="1" noChangeShapeType="1" noTextEdit="1"/>
          </p:cNvSpPr>
          <p:nvPr/>
        </p:nvSpPr>
        <p:spPr bwMode="auto">
          <a:xfrm>
            <a:off x="1600200" y="2286000"/>
            <a:ext cx="1638300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 Black"/>
              </a:rPr>
              <a:t>SPACE</a:t>
            </a:r>
          </a:p>
        </p:txBody>
      </p:sp>
      <p:sp>
        <p:nvSpPr>
          <p:cNvPr id="21511" name="WordArt 6"/>
          <p:cNvSpPr>
            <a:spLocks noChangeArrowheads="1" noChangeShapeType="1" noTextEdit="1"/>
          </p:cNvSpPr>
          <p:nvPr/>
        </p:nvSpPr>
        <p:spPr bwMode="auto">
          <a:xfrm>
            <a:off x="5334000" y="4495800"/>
            <a:ext cx="3200400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COMMUNITY</a:t>
            </a:r>
          </a:p>
        </p:txBody>
      </p:sp>
      <p:sp>
        <p:nvSpPr>
          <p:cNvPr id="21512" name="WordArt 7"/>
          <p:cNvSpPr>
            <a:spLocks noChangeArrowheads="1" noChangeShapeType="1" noTextEdit="1"/>
          </p:cNvSpPr>
          <p:nvPr/>
        </p:nvSpPr>
        <p:spPr bwMode="auto">
          <a:xfrm>
            <a:off x="4191000" y="1524000"/>
            <a:ext cx="16002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STORY</a:t>
            </a:r>
          </a:p>
        </p:txBody>
      </p:sp>
      <p:pic>
        <p:nvPicPr>
          <p:cNvPr id="21513" name="Picture 8" descr="MCDD00070_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286000"/>
            <a:ext cx="32766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1426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28F33C-33E2-2A8B-62C9-FF9851DF64AA}"/>
              </a:ext>
            </a:extLst>
          </p:cNvPr>
          <p:cNvSpPr txBox="1"/>
          <p:nvPr/>
        </p:nvSpPr>
        <p:spPr>
          <a:xfrm>
            <a:off x="685800" y="2667000"/>
            <a:ext cx="8002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lgerian" panose="04020705040A02060702" pitchFamily="82" charset="0"/>
              </a:rPr>
              <a:t>Community and Ritual</a:t>
            </a:r>
          </a:p>
        </p:txBody>
      </p:sp>
    </p:spTree>
    <p:extLst>
      <p:ext uri="{BB962C8B-B14F-4D97-AF65-F5344CB8AC3E}">
        <p14:creationId xmlns:p14="http://schemas.microsoft.com/office/powerpoint/2010/main" val="2574741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Irish wake…</a:t>
            </a:r>
          </a:p>
        </p:txBody>
      </p:sp>
      <p:pic>
        <p:nvPicPr>
          <p:cNvPr id="4" name="Content Placeholder 3" descr="DSC_02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6796" y="1774825"/>
            <a:ext cx="6910407" cy="4625974"/>
          </a:xfrm>
        </p:spPr>
      </p:pic>
    </p:spTree>
    <p:extLst>
      <p:ext uri="{BB962C8B-B14F-4D97-AF65-F5344CB8AC3E}">
        <p14:creationId xmlns:p14="http://schemas.microsoft.com/office/powerpoint/2010/main" val="3573595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4CCA1-F635-493B-8252-E38520991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Vigil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7B5F85-B1AF-409D-9E77-DC497A25E0B7}"/>
              </a:ext>
            </a:extLst>
          </p:cNvPr>
          <p:cNvSpPr txBox="1"/>
          <p:nvPr/>
        </p:nvSpPr>
        <p:spPr>
          <a:xfrm>
            <a:off x="2209800" y="1828800"/>
            <a:ext cx="4606834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“</a:t>
            </a:r>
            <a:r>
              <a:rPr lang="en-US" sz="2800" dirty="0">
                <a:solidFill>
                  <a:srgbClr val="C00000"/>
                </a:solidFill>
              </a:rPr>
              <a:t>A Constant Presence in a Sea of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Change”</a:t>
            </a:r>
          </a:p>
          <a:p>
            <a:endParaRPr lang="en-US" sz="2800" dirty="0">
              <a:solidFill>
                <a:srgbClr val="C00000"/>
              </a:solidFill>
            </a:endParaRPr>
          </a:p>
          <a:p>
            <a:r>
              <a:rPr lang="en-US" sz="2800" dirty="0">
                <a:solidFill>
                  <a:srgbClr val="C00000"/>
                </a:solidFill>
              </a:rPr>
              <a:t>Care of Families During End-of-Life Vigils</a:t>
            </a:r>
          </a:p>
          <a:p>
            <a:endParaRPr lang="en-US" sz="2800" dirty="0">
              <a:solidFill>
                <a:srgbClr val="C00000"/>
              </a:solidFill>
            </a:endParaRPr>
          </a:p>
          <a:p>
            <a:r>
              <a:rPr lang="en-US" sz="2800" dirty="0">
                <a:solidFill>
                  <a:srgbClr val="C00000"/>
                </a:solidFill>
              </a:rPr>
              <a:t>Colleen Fleming-Damon, PhD, ANP-BC, ACHPN, FT</a:t>
            </a:r>
          </a:p>
        </p:txBody>
      </p:sp>
    </p:spTree>
    <p:extLst>
      <p:ext uri="{BB962C8B-B14F-4D97-AF65-F5344CB8AC3E}">
        <p14:creationId xmlns:p14="http://schemas.microsoft.com/office/powerpoint/2010/main" val="580450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6413F-C11B-46FE-88C2-3609ABB4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Vigil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501261-AF3C-42F1-B894-51B97541BC5E}"/>
              </a:ext>
            </a:extLst>
          </p:cNvPr>
          <p:cNvSpPr txBox="1"/>
          <p:nvPr/>
        </p:nvSpPr>
        <p:spPr>
          <a:xfrm>
            <a:off x="2590800" y="1295400"/>
            <a:ext cx="460683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A ritual has been defined as a sequence of activities involving gestures,</a:t>
            </a:r>
          </a:p>
          <a:p>
            <a:r>
              <a:rPr lang="en-US" sz="2400" dirty="0"/>
              <a:t>words, and objects performed in a sequestered place and sequence of</a:t>
            </a:r>
          </a:p>
          <a:p>
            <a:r>
              <a:rPr lang="en-US" sz="2400" dirty="0"/>
              <a:t>time. (van Gennep,1960; Bell, 1997;Turner,2008).</a:t>
            </a:r>
          </a:p>
          <a:p>
            <a:endParaRPr lang="en-US" sz="2400" dirty="0"/>
          </a:p>
          <a:p>
            <a:r>
              <a:rPr lang="en-US" sz="2400" dirty="0"/>
              <a:t>Role of Vigil</a:t>
            </a:r>
          </a:p>
          <a:p>
            <a:endParaRPr lang="en-US" sz="2400" dirty="0"/>
          </a:p>
          <a:p>
            <a:r>
              <a:rPr lang="en-US" sz="2400" dirty="0"/>
              <a:t>Creates unity</a:t>
            </a:r>
          </a:p>
          <a:p>
            <a:endParaRPr lang="en-US" sz="2400" dirty="0"/>
          </a:p>
          <a:p>
            <a:r>
              <a:rPr lang="en-US" sz="2400" dirty="0"/>
              <a:t>Restores equilibrium</a:t>
            </a:r>
          </a:p>
          <a:p>
            <a:endParaRPr lang="en-US" sz="2400" dirty="0"/>
          </a:p>
          <a:p>
            <a:r>
              <a:rPr lang="en-US" sz="2400" dirty="0"/>
              <a:t>Constructs meaning</a:t>
            </a:r>
          </a:p>
        </p:txBody>
      </p:sp>
    </p:spTree>
    <p:extLst>
      <p:ext uri="{BB962C8B-B14F-4D97-AF65-F5344CB8AC3E}">
        <p14:creationId xmlns:p14="http://schemas.microsoft.com/office/powerpoint/2010/main" val="2487580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F9814-620C-4D5E-9171-2A5FA551A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Vigil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50EB23-DE0E-4BE1-8F3D-CA88D4C7DF16}"/>
              </a:ext>
            </a:extLst>
          </p:cNvPr>
          <p:cNvSpPr txBox="1"/>
          <p:nvPr/>
        </p:nvSpPr>
        <p:spPr>
          <a:xfrm>
            <a:off x="2268583" y="1442621"/>
            <a:ext cx="460683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Individually and collectively, families strive to create meaning as a</a:t>
            </a:r>
          </a:p>
          <a:p>
            <a:r>
              <a:rPr lang="en-US" sz="2400" dirty="0" err="1"/>
              <a:t>languaging</a:t>
            </a:r>
            <a:r>
              <a:rPr lang="en-US" sz="2400" dirty="0"/>
              <a:t>, valuing, and meaning-generating group (Parse, 2009).</a:t>
            </a:r>
          </a:p>
          <a:p>
            <a:endParaRPr lang="en-US" sz="2400" dirty="0"/>
          </a:p>
          <a:p>
            <a:r>
              <a:rPr lang="en-US" sz="2400" dirty="0"/>
              <a:t>For families, meanings are significant interpretations and</a:t>
            </a:r>
          </a:p>
          <a:p>
            <a:r>
              <a:rPr lang="en-US" sz="2400" dirty="0"/>
              <a:t>understandings of actions, symbols, communication, activities and</a:t>
            </a:r>
          </a:p>
          <a:p>
            <a:r>
              <a:rPr lang="en-US" sz="2400" dirty="0"/>
              <a:t>human events within the contextual life of the family (Bell, 1997).</a:t>
            </a:r>
          </a:p>
        </p:txBody>
      </p:sp>
    </p:spTree>
    <p:extLst>
      <p:ext uri="{BB962C8B-B14F-4D97-AF65-F5344CB8AC3E}">
        <p14:creationId xmlns:p14="http://schemas.microsoft.com/office/powerpoint/2010/main" val="37725678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0224B8-EC8F-4112-96C1-F21419503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Vigil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4F25E2-D0BC-41F9-BB27-178BF537A8B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u="sng" dirty="0"/>
              <a:t>Pre-vigil</a:t>
            </a:r>
          </a:p>
          <a:p>
            <a:endParaRPr lang="en-US" dirty="0"/>
          </a:p>
          <a:p>
            <a:r>
              <a:rPr lang="en-US" dirty="0"/>
              <a:t>A time of gathering</a:t>
            </a:r>
          </a:p>
          <a:p>
            <a:endParaRPr lang="en-US" dirty="0"/>
          </a:p>
          <a:p>
            <a:r>
              <a:rPr lang="en-US" dirty="0"/>
              <a:t>Death Awareness</a:t>
            </a:r>
          </a:p>
          <a:p>
            <a:endParaRPr lang="en-US" dirty="0"/>
          </a:p>
          <a:p>
            <a:r>
              <a:rPr lang="en-US" dirty="0"/>
              <a:t>Death Notification</a:t>
            </a:r>
          </a:p>
          <a:p>
            <a:endParaRPr lang="en-US" dirty="0"/>
          </a:p>
          <a:p>
            <a:r>
              <a:rPr lang="en-US" dirty="0"/>
              <a:t>Coming to Vigil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CD41397-717D-410C-B70A-E753EFE9971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b="1" u="sng" dirty="0"/>
              <a:t>Vigil</a:t>
            </a:r>
          </a:p>
          <a:p>
            <a:endParaRPr lang="en-US" dirty="0"/>
          </a:p>
          <a:p>
            <a:r>
              <a:rPr lang="en-US" dirty="0"/>
              <a:t>A Time of Last Communion</a:t>
            </a:r>
          </a:p>
          <a:p>
            <a:endParaRPr lang="en-US" dirty="0"/>
          </a:p>
          <a:p>
            <a:r>
              <a:rPr lang="en-US" dirty="0"/>
              <a:t>Fluctuating Thoughts</a:t>
            </a:r>
          </a:p>
          <a:p>
            <a:endParaRPr lang="en-US" dirty="0"/>
          </a:p>
          <a:p>
            <a:r>
              <a:rPr lang="en-US" dirty="0"/>
              <a:t>Sea of Emotions</a:t>
            </a:r>
          </a:p>
          <a:p>
            <a:endParaRPr lang="en-US" dirty="0"/>
          </a:p>
          <a:p>
            <a:r>
              <a:rPr lang="en-US" dirty="0"/>
              <a:t>Intimacy of Caring Behaviors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083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D040E19-D887-4E1D-AAD3-EC5EA21D1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Vigil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E32D3F-6848-440D-984F-DF955EE21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Post-vigil 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/>
              <a:t>A time of transition</a:t>
            </a:r>
          </a:p>
          <a:p>
            <a:endParaRPr lang="en-US" dirty="0"/>
          </a:p>
          <a:p>
            <a:r>
              <a:rPr lang="en-US" dirty="0"/>
              <a:t>A Time of Loss</a:t>
            </a:r>
          </a:p>
          <a:p>
            <a:endParaRPr lang="en-US" dirty="0"/>
          </a:p>
          <a:p>
            <a:r>
              <a:rPr lang="en-US" dirty="0"/>
              <a:t>A Time After-Loss</a:t>
            </a:r>
          </a:p>
          <a:p>
            <a:endParaRPr lang="en-US" dirty="0"/>
          </a:p>
          <a:p>
            <a:r>
              <a:rPr lang="en-US" dirty="0"/>
              <a:t>A Time of Change</a:t>
            </a:r>
          </a:p>
        </p:txBody>
      </p:sp>
    </p:spTree>
    <p:extLst>
      <p:ext uri="{BB962C8B-B14F-4D97-AF65-F5344CB8AC3E}">
        <p14:creationId xmlns:p14="http://schemas.microsoft.com/office/powerpoint/2010/main" val="12992410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2A1BC-4D2F-4FC4-8F7B-34FCE503D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Vigil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A8BD2-E431-4848-8F48-B7C54EF6EC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EOL Vigil: Research Supported Assumptions</a:t>
            </a:r>
          </a:p>
          <a:p>
            <a:endParaRPr lang="en-US" dirty="0"/>
          </a:p>
          <a:p>
            <a:r>
              <a:rPr lang="en-US" dirty="0"/>
              <a:t>is a universally lived experience</a:t>
            </a:r>
          </a:p>
          <a:p>
            <a:endParaRPr lang="en-US" dirty="0"/>
          </a:p>
          <a:p>
            <a:r>
              <a:rPr lang="en-US" dirty="0"/>
              <a:t>convenes with awareness of approaching death</a:t>
            </a:r>
          </a:p>
          <a:p>
            <a:endParaRPr lang="en-US" dirty="0"/>
          </a:p>
          <a:p>
            <a:r>
              <a:rPr lang="en-US" dirty="0"/>
              <a:t>is being with another towards death</a:t>
            </a:r>
          </a:p>
          <a:p>
            <a:endParaRPr lang="en-US" dirty="0"/>
          </a:p>
          <a:p>
            <a:r>
              <a:rPr lang="en-US" dirty="0"/>
              <a:t>provides potential for family transition and change</a:t>
            </a:r>
          </a:p>
          <a:p>
            <a:endParaRPr lang="en-US" dirty="0"/>
          </a:p>
          <a:p>
            <a:r>
              <a:rPr lang="en-US" dirty="0"/>
              <a:t>is a complex, dynamic existential process</a:t>
            </a:r>
          </a:p>
          <a:p>
            <a:endParaRPr lang="en-US" dirty="0"/>
          </a:p>
          <a:p>
            <a:r>
              <a:rPr lang="en-US" dirty="0"/>
              <a:t>has the potential for outcomes of suffering or healing</a:t>
            </a:r>
          </a:p>
          <a:p>
            <a:endParaRPr lang="en-US" dirty="0"/>
          </a:p>
          <a:p>
            <a:r>
              <a:rPr lang="en-US" dirty="0"/>
              <a:t>is an opportunity with potential for action</a:t>
            </a:r>
          </a:p>
        </p:txBody>
      </p:sp>
    </p:spTree>
    <p:extLst>
      <p:ext uri="{BB962C8B-B14F-4D97-AF65-F5344CB8AC3E}">
        <p14:creationId xmlns:p14="http://schemas.microsoft.com/office/powerpoint/2010/main" val="2146247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406F6-55C0-45B9-942F-36D6172EE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Vigil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B4D15-77F6-448F-909A-74091C344F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118872" indent="0">
              <a:buNone/>
            </a:pPr>
            <a:r>
              <a:rPr lang="en-US" u="sng" dirty="0"/>
              <a:t>Overarching Existential Theme</a:t>
            </a:r>
          </a:p>
          <a:p>
            <a:endParaRPr lang="en-US" dirty="0"/>
          </a:p>
          <a:p>
            <a:pPr marL="118872" indent="0">
              <a:buNone/>
            </a:pPr>
            <a:r>
              <a:rPr lang="en-US" dirty="0"/>
              <a:t>Keeping vigil with a dying family member was described as: “</a:t>
            </a:r>
            <a:r>
              <a:rPr lang="en-US" b="1" i="1" dirty="0"/>
              <a:t>Being a constant presence in a sea of change</a:t>
            </a:r>
            <a:r>
              <a:rPr lang="en-US" dirty="0"/>
              <a:t>.”</a:t>
            </a:r>
          </a:p>
          <a:p>
            <a:endParaRPr lang="en-US" dirty="0"/>
          </a:p>
          <a:p>
            <a:pPr marL="118872" indent="0">
              <a:buNone/>
            </a:pPr>
            <a:r>
              <a:rPr lang="en-US" dirty="0"/>
              <a:t>A sea of change is defined as a situation or event that denotes a</a:t>
            </a:r>
          </a:p>
          <a:p>
            <a:pPr marL="118872" indent="0">
              <a:buNone/>
            </a:pPr>
            <a:r>
              <a:rPr lang="en-US" dirty="0"/>
              <a:t>substantial change in perspective, or paradigm shift. The “sea of</a:t>
            </a:r>
          </a:p>
          <a:p>
            <a:pPr marL="118872" indent="0">
              <a:buNone/>
            </a:pPr>
            <a:r>
              <a:rPr lang="en-US" dirty="0"/>
              <a:t>change” was evidenced by shifting patterns of time space, body and</a:t>
            </a:r>
          </a:p>
          <a:p>
            <a:pPr marL="118872" indent="0">
              <a:buNone/>
            </a:pPr>
            <a:r>
              <a:rPr lang="en-US" dirty="0"/>
              <a:t>relation as revealed in the study findings.</a:t>
            </a:r>
          </a:p>
        </p:txBody>
      </p:sp>
    </p:spTree>
    <p:extLst>
      <p:ext uri="{BB962C8B-B14F-4D97-AF65-F5344CB8AC3E}">
        <p14:creationId xmlns:p14="http://schemas.microsoft.com/office/powerpoint/2010/main" val="1115812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45381-3049-443D-BBDC-B53A1AEAC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11277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Loreena_McKennitt_Track_8">
            <a:hlinkClick r:id="" action="ppaction://media"/>
            <a:extLst>
              <a:ext uri="{FF2B5EF4-FFF2-40B4-BE49-F238E27FC236}">
                <a16:creationId xmlns:a16="http://schemas.microsoft.com/office/drawing/2014/main" id="{A0B6C664-A3B2-426E-A32D-0D148C37A2D7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5943600"/>
            <a:ext cx="487363" cy="487362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1B9BA3-5F3E-4522-866F-C454953552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381000"/>
            <a:ext cx="9143999" cy="614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7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2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98579-C808-41E3-ADCF-2120AE3F7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qualities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546729-5844-422A-95EF-C2389730AE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23999"/>
            <a:ext cx="9143999" cy="496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642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98579-C808-41E3-ADCF-2120AE3F7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qualities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BB188-705C-451D-AC74-7516645AE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Community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Non-medical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“what would nature do?”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‘ letting go ‘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946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CF75C-42E9-4EBF-9764-13A53896C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blackboard&#10;&#10;Description generated with very high confidence">
            <a:extLst>
              <a:ext uri="{FF2B5EF4-FFF2-40B4-BE49-F238E27FC236}">
                <a16:creationId xmlns:a16="http://schemas.microsoft.com/office/drawing/2014/main" id="{339D0A6F-AC07-40BA-85B6-44126D9CA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791" y="1774825"/>
            <a:ext cx="6170418" cy="4625975"/>
          </a:xfrm>
        </p:spPr>
      </p:pic>
    </p:spTree>
    <p:extLst>
      <p:ext uri="{BB962C8B-B14F-4D97-AF65-F5344CB8AC3E}">
        <p14:creationId xmlns:p14="http://schemas.microsoft.com/office/powerpoint/2010/main" val="6757439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E36E3-3BAE-4FBF-ACC7-7C4566332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So, how as </a:t>
            </a:r>
            <a:r>
              <a:rPr lang="en-US" dirty="0" err="1"/>
              <a:t>Anamcara</a:t>
            </a:r>
            <a:r>
              <a:rPr lang="en-US" dirty="0"/>
              <a:t> do we approach it?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DE378F-6A7E-4BBA-B5F9-3F04E3646D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796" y="1774825"/>
            <a:ext cx="6910407" cy="4625974"/>
          </a:xfrm>
        </p:spPr>
      </p:pic>
    </p:spTree>
    <p:extLst>
      <p:ext uri="{BB962C8B-B14F-4D97-AF65-F5344CB8AC3E}">
        <p14:creationId xmlns:p14="http://schemas.microsoft.com/office/powerpoint/2010/main" val="14846190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20D25-0A85-44E9-86E2-B782DA21D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“Good bye and Welcome”</a:t>
            </a:r>
          </a:p>
        </p:txBody>
      </p:sp>
      <p:pic>
        <p:nvPicPr>
          <p:cNvPr id="5" name="Content Placeholder 4" descr="A person sitting on a bed&#10;&#10;Description generated with high confidence">
            <a:extLst>
              <a:ext uri="{FF2B5EF4-FFF2-40B4-BE49-F238E27FC236}">
                <a16:creationId xmlns:a16="http://schemas.microsoft.com/office/drawing/2014/main" id="{C21BF293-FF87-4796-850D-3E19AF760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977" y="1774825"/>
            <a:ext cx="5650045" cy="4625975"/>
          </a:xfrm>
        </p:spPr>
      </p:pic>
    </p:spTree>
    <p:extLst>
      <p:ext uri="{BB962C8B-B14F-4D97-AF65-F5344CB8AC3E}">
        <p14:creationId xmlns:p14="http://schemas.microsoft.com/office/powerpoint/2010/main" val="876295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reland 1 0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0800" y="3544"/>
            <a:ext cx="9245600" cy="6854456"/>
          </a:xfrm>
        </p:spPr>
      </p:pic>
    </p:spTree>
    <p:extLst>
      <p:ext uri="{BB962C8B-B14F-4D97-AF65-F5344CB8AC3E}">
        <p14:creationId xmlns:p14="http://schemas.microsoft.com/office/powerpoint/2010/main" val="36796272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99C6BC-5827-4E7E-B836-DFA30376A665}" type="slidenum">
              <a:rPr lang="en-US"/>
              <a:pPr>
                <a:defRPr/>
              </a:pPr>
              <a:t>36</a:t>
            </a:fld>
            <a:endParaRPr lang="en-US"/>
          </a:p>
        </p:txBody>
      </p:sp>
      <p:pic>
        <p:nvPicPr>
          <p:cNvPr id="848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286000" y="3082752"/>
            <a:ext cx="4572000" cy="7155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dirty="0"/>
              <a:t>The Vignettes</a:t>
            </a:r>
          </a:p>
          <a:p>
            <a:br>
              <a:rPr lang="en-US" sz="1350" dirty="0"/>
            </a:b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321037968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approach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just need to pay attention</a:t>
            </a:r>
          </a:p>
          <a:p>
            <a:r>
              <a:rPr lang="en-US" dirty="0"/>
              <a:t>Awareness of the profane</a:t>
            </a:r>
          </a:p>
          <a:p>
            <a:r>
              <a:rPr lang="en-US" dirty="0"/>
              <a:t>Use what my (our) mentors have taught</a:t>
            </a:r>
          </a:p>
          <a:p>
            <a:r>
              <a:rPr lang="en-US" dirty="0"/>
              <a:t>Compassionate silence</a:t>
            </a:r>
          </a:p>
          <a:p>
            <a:r>
              <a:rPr lang="en-US" dirty="0"/>
              <a:t>Exquisite empathy</a:t>
            </a:r>
          </a:p>
          <a:p>
            <a:r>
              <a:rPr lang="en-US" dirty="0"/>
              <a:t>No expectation/no agenda</a:t>
            </a:r>
          </a:p>
          <a:p>
            <a:r>
              <a:rPr lang="en-US" dirty="0"/>
              <a:t>Model by example</a:t>
            </a:r>
          </a:p>
          <a:p>
            <a:r>
              <a:rPr lang="en-US" dirty="0"/>
              <a:t>Teaching to look with new eyes</a:t>
            </a:r>
          </a:p>
          <a:p>
            <a:r>
              <a:rPr lang="en-US" dirty="0"/>
              <a:t>“Hollow Bone”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04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EA674-1851-4163-AF09-BA0CDDE8D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687CB-5587-4B63-88C6-DB3CCEAD5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577" y="2235322"/>
            <a:ext cx="8229600" cy="4625609"/>
          </a:xfrm>
        </p:spPr>
        <p:txBody>
          <a:bodyPr/>
          <a:lstStyle/>
          <a:p>
            <a:r>
              <a:rPr lang="en-US" dirty="0"/>
              <a:t>Metacommunication</a:t>
            </a:r>
          </a:p>
          <a:p>
            <a:r>
              <a:rPr lang="en-US" dirty="0"/>
              <a:t>Breathwork</a:t>
            </a:r>
          </a:p>
          <a:p>
            <a:r>
              <a:rPr lang="en-US" dirty="0"/>
              <a:t>Deep listening</a:t>
            </a:r>
          </a:p>
          <a:p>
            <a:r>
              <a:rPr lang="en-US" dirty="0"/>
              <a:t>Silence</a:t>
            </a:r>
          </a:p>
          <a:p>
            <a:r>
              <a:rPr lang="en-US" dirty="0"/>
              <a:t>Coma Communication</a:t>
            </a:r>
          </a:p>
          <a:p>
            <a:r>
              <a:rPr lang="en-US" dirty="0"/>
              <a:t>Psalms, poems, metaphor</a:t>
            </a:r>
          </a:p>
        </p:txBody>
      </p:sp>
    </p:spTree>
    <p:extLst>
      <p:ext uri="{BB962C8B-B14F-4D97-AF65-F5344CB8AC3E}">
        <p14:creationId xmlns:p14="http://schemas.microsoft.com/office/powerpoint/2010/main" val="17526982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E42E3-7318-48C5-A859-7E2D918A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tools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F0D4BC-BBC7-43FE-9E70-349D59A88A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Anoint the body</a:t>
            </a:r>
          </a:p>
          <a:p>
            <a:r>
              <a:rPr lang="en-US" dirty="0"/>
              <a:t>Limit stimulation</a:t>
            </a:r>
          </a:p>
          <a:p>
            <a:r>
              <a:rPr lang="en-US" dirty="0"/>
              <a:t>Clear the energy</a:t>
            </a:r>
          </a:p>
          <a:p>
            <a:r>
              <a:rPr lang="en-US" dirty="0"/>
              <a:t>Involve your spirit guides</a:t>
            </a:r>
          </a:p>
          <a:p>
            <a:r>
              <a:rPr lang="en-US" dirty="0"/>
              <a:t>Ritual</a:t>
            </a:r>
          </a:p>
          <a:p>
            <a:r>
              <a:rPr lang="en-US" dirty="0"/>
              <a:t>Ritual bathing</a:t>
            </a:r>
          </a:p>
          <a:p>
            <a:r>
              <a:rPr lang="en-US" dirty="0"/>
              <a:t>Epsom salts</a:t>
            </a:r>
          </a:p>
          <a:p>
            <a:r>
              <a:rPr lang="en-US" dirty="0"/>
              <a:t>Music</a:t>
            </a:r>
          </a:p>
          <a:p>
            <a:endParaRPr lang="en-US" dirty="0"/>
          </a:p>
          <a:p>
            <a:pPr marL="118872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EDD5DF-779C-4368-AE78-FFE7D34C042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Massage</a:t>
            </a:r>
          </a:p>
          <a:p>
            <a:r>
              <a:rPr lang="en-US" dirty="0"/>
              <a:t>Crystals</a:t>
            </a:r>
          </a:p>
          <a:p>
            <a:r>
              <a:rPr lang="en-US" dirty="0"/>
              <a:t>Altar</a:t>
            </a:r>
          </a:p>
          <a:p>
            <a:r>
              <a:rPr lang="en-US" dirty="0"/>
              <a:t>“Watchers”</a:t>
            </a:r>
          </a:p>
          <a:p>
            <a:r>
              <a:rPr lang="en-US" dirty="0"/>
              <a:t>Reading/chanting</a:t>
            </a:r>
          </a:p>
          <a:p>
            <a:r>
              <a:rPr lang="en-US" dirty="0"/>
              <a:t>Evaluate the body</a:t>
            </a:r>
          </a:p>
        </p:txBody>
      </p:sp>
    </p:spTree>
    <p:extLst>
      <p:ext uri="{BB962C8B-B14F-4D97-AF65-F5344CB8AC3E}">
        <p14:creationId xmlns:p14="http://schemas.microsoft.com/office/powerpoint/2010/main" val="4136050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Dying is like…</a:t>
            </a:r>
          </a:p>
        </p:txBody>
      </p:sp>
      <p:pic>
        <p:nvPicPr>
          <p:cNvPr id="4" name="Content Placeholder 3" descr="DSC_00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6796" y="1774825"/>
            <a:ext cx="6910407" cy="4625975"/>
          </a:xfrm>
        </p:spPr>
      </p:pic>
    </p:spTree>
    <p:extLst>
      <p:ext uri="{BB962C8B-B14F-4D97-AF65-F5344CB8AC3E}">
        <p14:creationId xmlns:p14="http://schemas.microsoft.com/office/powerpoint/2010/main" val="16334434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E42E3-7318-48C5-A859-7E2D918A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approach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1A0F3-F3C1-48D8-A00D-01A9BA0DE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Recognize…</a:t>
            </a:r>
          </a:p>
          <a:p>
            <a:endParaRPr lang="en-US" dirty="0"/>
          </a:p>
          <a:p>
            <a:r>
              <a:rPr lang="en-US" dirty="0"/>
              <a:t>Honor…</a:t>
            </a:r>
          </a:p>
          <a:p>
            <a:endParaRPr lang="en-US" dirty="0"/>
          </a:p>
          <a:p>
            <a:r>
              <a:rPr lang="en-US" dirty="0"/>
              <a:t>Safeguard…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371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of course…</a:t>
            </a:r>
          </a:p>
        </p:txBody>
      </p:sp>
      <p:pic>
        <p:nvPicPr>
          <p:cNvPr id="4" name="Content Placeholder 3" descr="photo (60)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88016" y="1774825"/>
            <a:ext cx="6167966" cy="4625975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14CC-6102-416E-A51F-981982BE1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Chrysallis</a:t>
            </a:r>
            <a:r>
              <a:rPr lang="en-US" dirty="0"/>
              <a:t> room…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7F155-2F9D-429C-8231-BE207F79F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“Mother’s death was a supported, peaceful, natural death surrounded by loved ones and cared for with dignity and respect both before and after death. It was a spiritual process unfolding in sacred space, in the place she called home. Hers was, by all definitions, a very good death.”</a:t>
            </a:r>
          </a:p>
        </p:txBody>
      </p:sp>
    </p:spTree>
    <p:extLst>
      <p:ext uri="{BB962C8B-B14F-4D97-AF65-F5344CB8AC3E}">
        <p14:creationId xmlns:p14="http://schemas.microsoft.com/office/powerpoint/2010/main" val="16329232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533400" y="1371600"/>
            <a:ext cx="7851775" cy="18288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626" name="Subtitle 2"/>
          <p:cNvSpPr>
            <a:spLocks noGrp="1"/>
          </p:cNvSpPr>
          <p:nvPr>
            <p:ph type="subTitle" sz="quarter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/>
            <a:endParaRPr lang="en-US"/>
          </a:p>
        </p:txBody>
      </p:sp>
      <p:pic>
        <p:nvPicPr>
          <p:cNvPr id="26627" name="Picture 2" descr="DAD-ICU-F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8610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56958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deathtrajectory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718B2-642B-4C80-9965-D54755DBC018}" type="slidenum">
              <a:rPr lang="en-US"/>
              <a:pPr>
                <a:defRPr/>
              </a:pPr>
              <a:t>44</a:t>
            </a:fld>
            <a:endParaRPr lang="en-US"/>
          </a:p>
        </p:txBody>
      </p:sp>
      <p:pic>
        <p:nvPicPr>
          <p:cNvPr id="792580" name="Picture 4" descr="lew-deathb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7788"/>
            <a:ext cx="9372600" cy="678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54309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586" name="Picture 2" descr="Beaune Pic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5897563"/>
            <a:ext cx="9448800" cy="129651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1143000" y="-152400"/>
            <a:ext cx="7772400" cy="1219200"/>
          </a:xfrm>
        </p:spPr>
        <p:txBody>
          <a:bodyPr anchor="b"/>
          <a:lstStyle/>
          <a:p>
            <a:pPr eaLnBrk="1" hangingPunct="1"/>
            <a:r>
              <a:rPr lang="en-US" sz="3200">
                <a:latin typeface="Arial" pitchFamily="34" charset="0"/>
                <a:cs typeface="Arial" pitchFamily="34" charset="0"/>
              </a:rPr>
              <a:t> 		   </a:t>
            </a:r>
            <a:r>
              <a:rPr lang="en-US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”ARS MORIENDI”</a:t>
            </a:r>
            <a:br>
              <a:rPr lang="en-US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	   1000-1492  AD</a:t>
            </a:r>
          </a:p>
        </p:txBody>
      </p:sp>
    </p:spTree>
    <p:extLst>
      <p:ext uri="{BB962C8B-B14F-4D97-AF65-F5344CB8AC3E}">
        <p14:creationId xmlns:p14="http://schemas.microsoft.com/office/powerpoint/2010/main" val="5459651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C91FE-495F-42B7-A515-802343BD9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9A308-C1F4-4234-91BE-C2F38B0B4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Impossible</a:t>
            </a:r>
          </a:p>
          <a:p>
            <a:pPr marL="118872" indent="0">
              <a:buNone/>
            </a:pPr>
            <a:endParaRPr lang="en-US" dirty="0"/>
          </a:p>
          <a:p>
            <a:r>
              <a:rPr lang="en-US" dirty="0"/>
              <a:t>AAHPM survey</a:t>
            </a:r>
          </a:p>
          <a:p>
            <a:endParaRPr lang="en-US" dirty="0"/>
          </a:p>
          <a:p>
            <a:r>
              <a:rPr lang="en-US" dirty="0"/>
              <a:t>Colleagues experience ( NP )</a:t>
            </a:r>
          </a:p>
          <a:p>
            <a:endParaRPr lang="en-US" dirty="0"/>
          </a:p>
          <a:p>
            <a:r>
              <a:rPr lang="en-US" dirty="0"/>
              <a:t>Unplug / de-escalate / music</a:t>
            </a:r>
          </a:p>
          <a:p>
            <a:endParaRPr lang="en-US" dirty="0"/>
          </a:p>
          <a:p>
            <a:r>
              <a:rPr lang="en-US" dirty="0"/>
              <a:t>Virtual reality</a:t>
            </a:r>
          </a:p>
          <a:p>
            <a:endParaRPr lang="en-US" dirty="0"/>
          </a:p>
          <a:p>
            <a:r>
              <a:rPr lang="en-US" dirty="0"/>
              <a:t>OPPORTUNITIES – NOT OBSTACLES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887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0087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Dyad experience</a:t>
            </a:r>
          </a:p>
        </p:txBody>
      </p:sp>
      <p:pic>
        <p:nvPicPr>
          <p:cNvPr id="4" name="Content Placeholder 3" descr="DSC_00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6796" y="1774825"/>
            <a:ext cx="6910407" cy="4625974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00200" y="255243"/>
            <a:ext cx="5417820" cy="99417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We Are the Medicine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6200" y="1981200"/>
            <a:ext cx="7675350" cy="3263504"/>
          </a:xfrm>
        </p:spPr>
        <p:txBody>
          <a:bodyPr/>
          <a:lstStyle/>
          <a:p>
            <a:pPr>
              <a:buNone/>
            </a:pPr>
            <a:r>
              <a:rPr lang="en-US" dirty="0"/>
              <a:t>You are more than enough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“The cracks are there to let the</a:t>
            </a:r>
          </a:p>
          <a:p>
            <a:pPr>
              <a:buNone/>
            </a:pPr>
            <a:r>
              <a:rPr lang="en-US" dirty="0"/>
              <a:t>light in”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Blessed by your humanness</a:t>
            </a:r>
          </a:p>
        </p:txBody>
      </p:sp>
      <p:pic>
        <p:nvPicPr>
          <p:cNvPr id="44033" name="Picture 1" descr="C:\Users\kevin\Downloads\IMG_3036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1486265"/>
            <a:ext cx="3581400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61220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68B09-798D-4483-9F1D-6DB1E075A18F}" type="slidenum">
              <a:rPr lang="en-US"/>
              <a:pPr>
                <a:defRPr/>
              </a:pPr>
              <a:t>49</a:t>
            </a:fld>
            <a:endParaRPr lang="en-US"/>
          </a:p>
        </p:txBody>
      </p:sp>
      <p:pic>
        <p:nvPicPr>
          <p:cNvPr id="20482" name="Picture 2" descr="ImOnMyDeathb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Dying &amp; Birthing…</a:t>
            </a:r>
          </a:p>
        </p:txBody>
      </p:sp>
      <p:pic>
        <p:nvPicPr>
          <p:cNvPr id="1026" name="Picture 2" descr="http://www.quotehd.com/imagequotes/authors1/tmb/marcus-aurelius-soldier-death-like-birth-is-a-secret-o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4468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E74FBC-C51E-A26D-D293-BC22F9968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dying process…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700F9-8F86-24F6-EBA1-C8CACC082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Loss of vital energy</a:t>
            </a:r>
          </a:p>
          <a:p>
            <a:r>
              <a:rPr lang="en-US" dirty="0"/>
              <a:t>Changes in breathing pattern</a:t>
            </a:r>
          </a:p>
          <a:p>
            <a:r>
              <a:rPr lang="en-US" dirty="0"/>
              <a:t>Changes in nervous system</a:t>
            </a:r>
          </a:p>
          <a:p>
            <a:r>
              <a:rPr lang="en-US" dirty="0"/>
              <a:t>Changes in circulation and temperature</a:t>
            </a:r>
          </a:p>
          <a:p>
            <a:r>
              <a:rPr lang="en-US" dirty="0"/>
              <a:t>Changes in appetite</a:t>
            </a:r>
          </a:p>
          <a:p>
            <a:r>
              <a:rPr lang="en-US" dirty="0"/>
              <a:t>Change in bowel and bladder</a:t>
            </a:r>
          </a:p>
          <a:p>
            <a:r>
              <a:rPr lang="en-US" dirty="0"/>
              <a:t>Changes in “emotion”</a:t>
            </a:r>
          </a:p>
          <a:p>
            <a:r>
              <a:rPr lang="en-US" dirty="0"/>
              <a:t>Changes in language</a:t>
            </a:r>
          </a:p>
          <a:p>
            <a:r>
              <a:rPr lang="en-US" dirty="0"/>
              <a:t>Changes in comfort</a:t>
            </a:r>
          </a:p>
        </p:txBody>
      </p:sp>
    </p:spTree>
    <p:extLst>
      <p:ext uri="{BB962C8B-B14F-4D97-AF65-F5344CB8AC3E}">
        <p14:creationId xmlns:p14="http://schemas.microsoft.com/office/powerpoint/2010/main" val="63153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483" name="Rectangle 3"/>
          <p:cNvSpPr>
            <a:spLocks noGrp="1" noChangeArrowheads="1"/>
          </p:cNvSpPr>
          <p:nvPr>
            <p:ph type="title"/>
          </p:nvPr>
        </p:nvSpPr>
        <p:spPr>
          <a:xfrm>
            <a:off x="1228725" y="381000"/>
            <a:ext cx="6686550" cy="8572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DYING IS A PROCESS OF TRANSFORMATION…</a:t>
            </a:r>
          </a:p>
        </p:txBody>
      </p:sp>
      <p:sp>
        <p:nvSpPr>
          <p:cNvPr id="66562" name="Rectangle 2"/>
          <p:cNvSpPr>
            <a:spLocks noGrp="1" noChangeArrowheads="1"/>
          </p:cNvSpPr>
          <p:nvPr>
            <p:ph idx="1"/>
          </p:nvPr>
        </p:nvSpPr>
        <p:spPr>
          <a:xfrm>
            <a:off x="4629150" y="2343150"/>
            <a:ext cx="2914650" cy="308610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sz="2100"/>
              <a:t>   THAT REQUIRES MORE THAN PAIN MANAGEMENT AND SYMPTOM CONTROL.  WHEN WE ONLY USE THIS MODEL, WE RISK MISSING THE SACRED.   </a:t>
            </a:r>
          </a:p>
        </p:txBody>
      </p:sp>
      <p:pic>
        <p:nvPicPr>
          <p:cNvPr id="66564" name="Picture 4" descr="image?id=73359&amp;rendTypeId=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8850" y="2057400"/>
            <a:ext cx="2071688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350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5B564-1651-5BD3-36E8-11AF7CCA8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5E22B8-4714-5405-5B08-1EBCC8706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9067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25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THRESHO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05000"/>
            <a:ext cx="3048000" cy="41021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3" name="WordArt 3"/>
          <p:cNvSpPr>
            <a:spLocks noChangeArrowheads="1" noChangeShapeType="1" noTextEdit="1"/>
          </p:cNvSpPr>
          <p:nvPr/>
        </p:nvSpPr>
        <p:spPr bwMode="auto">
          <a:xfrm>
            <a:off x="4953000" y="1676400"/>
            <a:ext cx="3200400" cy="3124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17088" dir="2963922" algn="ctr" rotWithShape="0">
                    <a:schemeClr val="bg1"/>
                  </a:outerShdw>
                </a:effectLst>
                <a:latin typeface="Impact" panose="020B0806030902050204" pitchFamily="34" charset="0"/>
              </a:rPr>
              <a:t>A </a:t>
            </a:r>
          </a:p>
          <a:p>
            <a:pPr algn="ctr"/>
            <a:r>
              <a:rPr lang="en-US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17088" dir="2963922" algn="ctr" rotWithShape="0">
                    <a:schemeClr val="bg1"/>
                  </a:outerShdw>
                </a:effectLst>
                <a:latin typeface="Impact" panose="020B0806030902050204" pitchFamily="34" charset="0"/>
              </a:rPr>
              <a:t>WAITING </a:t>
            </a:r>
          </a:p>
          <a:p>
            <a:pPr algn="ctr"/>
            <a:r>
              <a:rPr lang="en-US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17088" dir="2963922" algn="ctr" rotWithShape="0">
                    <a:schemeClr val="bg1"/>
                  </a:outerShdw>
                </a:effectLst>
                <a:latin typeface="Impact" panose="020B0806030902050204" pitchFamily="34" charset="0"/>
              </a:rPr>
              <a:t>PLACE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667000" y="381000"/>
            <a:ext cx="3962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>
                <a:solidFill>
                  <a:srgbClr val="002776"/>
                </a:solidFill>
              </a:rPr>
              <a:t>THRESHOLD</a:t>
            </a:r>
          </a:p>
        </p:txBody>
      </p:sp>
    </p:spTree>
    <p:extLst>
      <p:ext uri="{BB962C8B-B14F-4D97-AF65-F5344CB8AC3E}">
        <p14:creationId xmlns:p14="http://schemas.microsoft.com/office/powerpoint/2010/main" val="24439436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3334</TotalTime>
  <Words>1084</Words>
  <Application>Microsoft Office PowerPoint</Application>
  <PresentationFormat>On-screen Show (4:3)</PresentationFormat>
  <Paragraphs>258</Paragraphs>
  <Slides>49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Algerian</vt:lpstr>
      <vt:lpstr>Arial</vt:lpstr>
      <vt:lpstr>Arial Black</vt:lpstr>
      <vt:lpstr>Calibri</vt:lpstr>
      <vt:lpstr>Corbel</vt:lpstr>
      <vt:lpstr>Impact</vt:lpstr>
      <vt:lpstr>Wingdings</vt:lpstr>
      <vt:lpstr>Wingdings 2</vt:lpstr>
      <vt:lpstr>Wingdings 3</vt:lpstr>
      <vt:lpstr>Module</vt:lpstr>
      <vt:lpstr>Creating Sacred Space at the End of Life</vt:lpstr>
      <vt:lpstr>Mindmap</vt:lpstr>
      <vt:lpstr>PowerPoint Presentation</vt:lpstr>
      <vt:lpstr>Dying is like…</vt:lpstr>
      <vt:lpstr>Dying &amp; Birthing…</vt:lpstr>
      <vt:lpstr>The dying process…</vt:lpstr>
      <vt:lpstr>DYING IS A PROCESS OF TRANSFORMATION…</vt:lpstr>
      <vt:lpstr>PowerPoint Presentation</vt:lpstr>
      <vt:lpstr>PowerPoint Presentation</vt:lpstr>
      <vt:lpstr>Background</vt:lpstr>
      <vt:lpstr>What is your definition of “sacred”?</vt:lpstr>
      <vt:lpstr>PowerPoint Presentation</vt:lpstr>
      <vt:lpstr>PowerPoint Presentation</vt:lpstr>
      <vt:lpstr>“ Sacred”</vt:lpstr>
      <vt:lpstr>“ Sacred”</vt:lpstr>
      <vt:lpstr>“Sacred”</vt:lpstr>
      <vt:lpstr>THE THREE WORLDS</vt:lpstr>
      <vt:lpstr>“Sacred “</vt:lpstr>
      <vt:lpstr>DEATH — DYING &amp; RITUAL</vt:lpstr>
      <vt:lpstr>5 ELEMENTS OF RITUAL</vt:lpstr>
      <vt:lpstr>PowerPoint Presentation</vt:lpstr>
      <vt:lpstr>Irish wake…</vt:lpstr>
      <vt:lpstr>Vigil</vt:lpstr>
      <vt:lpstr>Vigil</vt:lpstr>
      <vt:lpstr>Vigil</vt:lpstr>
      <vt:lpstr>Vigil</vt:lpstr>
      <vt:lpstr>Vigil</vt:lpstr>
      <vt:lpstr>Vigil</vt:lpstr>
      <vt:lpstr>Vigil</vt:lpstr>
      <vt:lpstr>Other qualities</vt:lpstr>
      <vt:lpstr>Other qualities</vt:lpstr>
      <vt:lpstr>PowerPoint Presentation</vt:lpstr>
      <vt:lpstr>So, how as Anamcara do we approach it?</vt:lpstr>
      <vt:lpstr>“Good bye and Welcome”</vt:lpstr>
      <vt:lpstr>PowerPoint Presentation</vt:lpstr>
      <vt:lpstr>PowerPoint Presentation</vt:lpstr>
      <vt:lpstr>My approach</vt:lpstr>
      <vt:lpstr>My approach</vt:lpstr>
      <vt:lpstr>Other tools</vt:lpstr>
      <vt:lpstr>My approach 2</vt:lpstr>
      <vt:lpstr>And of course…</vt:lpstr>
      <vt:lpstr>Chrysallis room…</vt:lpstr>
      <vt:lpstr>PowerPoint Presentation</vt:lpstr>
      <vt:lpstr>deathtrajectory</vt:lpstr>
      <vt:lpstr>      ”ARS MORIENDI”                 1000-1492  AD</vt:lpstr>
      <vt:lpstr>ICU</vt:lpstr>
      <vt:lpstr>Dyad experience</vt:lpstr>
      <vt:lpstr>We Are the Medicine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Sacred Space at the End of Life</dc:title>
  <dc:creator>kevin</dc:creator>
  <cp:lastModifiedBy>kevin dieter</cp:lastModifiedBy>
  <cp:revision>27</cp:revision>
  <dcterms:created xsi:type="dcterms:W3CDTF">2015-04-11T08:02:07Z</dcterms:created>
  <dcterms:modified xsi:type="dcterms:W3CDTF">2024-03-20T17:33:25Z</dcterms:modified>
</cp:coreProperties>
</file>